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21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400" kern="1200">
        <a:solidFill>
          <a:schemeClr val="folHlink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84">
          <p15:clr>
            <a:srgbClr val="A4A3A4"/>
          </p15:clr>
        </p15:guide>
        <p15:guide id="2" pos="6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77BB5"/>
    <a:srgbClr val="005F84"/>
    <a:srgbClr val="132D69"/>
    <a:srgbClr val="A7005C"/>
    <a:srgbClr val="0094AA"/>
    <a:srgbClr val="008790"/>
    <a:srgbClr val="32477A"/>
    <a:srgbClr val="FFFFFF"/>
    <a:srgbClr val="FF33CC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31"/>
  </p:normalViewPr>
  <p:slideViewPr>
    <p:cSldViewPr snapToGrid="0">
      <p:cViewPr varScale="1">
        <p:scale>
          <a:sx n="88" d="100"/>
          <a:sy n="88" d="100"/>
        </p:scale>
        <p:origin x="-1194" y="-96"/>
      </p:cViewPr>
      <p:guideLst>
        <p:guide orient="horz" pos="3684"/>
        <p:guide pos="6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932" y="72"/>
      </p:cViewPr>
      <p:guideLst>
        <p:guide orient="horz" pos="3126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5828715854962591E-2"/>
          <c:y val="0.20775381412660221"/>
          <c:w val="0.88571822091436847"/>
          <c:h val="0.49088695809575539"/>
        </c:manualLayout>
      </c:layout>
      <c:ofPieChart>
        <c:ofPieType val="bar"/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6.7224409448818859E-3"/>
                  <c:y val="-0.131094125811673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3.5679012345679002E-2"/>
                      <c:h val="6.009589898141042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2921405657626137E-2"/>
                  <c:y val="-2.754146608794864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8115339749198027E-3"/>
                  <c:y val="-5.8211352856660244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17283950617284E-3"/>
                  <c:y val="-5.229131698564029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smtClean="0"/>
                      <a:t>4 </a:t>
                    </a:r>
                    <a:r>
                      <a:rPr lang="en-US" sz="1200" dirty="0" smtClean="0"/>
                      <a:t>- </a:t>
                    </a:r>
                    <a:r>
                      <a:rPr lang="en-US" sz="1200" dirty="0" err="1" smtClean="0"/>
                      <a:t>Décès</a:t>
                    </a:r>
                    <a:endParaRPr lang="en-US" sz="1200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6.17283950617284E-3"/>
                  <c:y val="-5.229131698564029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200" b="0" dirty="0" smtClean="0"/>
                      <a:t>3  </a:t>
                    </a:r>
                    <a:r>
                      <a:rPr lang="fr-FR" sz="1200" b="0" dirty="0" smtClean="0"/>
                      <a:t>- Départ à la</a:t>
                    </a:r>
                    <a:r>
                      <a:rPr lang="fr-FR" sz="1200" b="0" baseline="0" dirty="0" smtClean="0"/>
                      <a:t> </a:t>
                    </a:r>
                    <a:r>
                      <a:rPr lang="fr-FR" sz="1200" b="0" dirty="0" smtClean="0"/>
                      <a:t>Retraite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200" dirty="0" smtClean="0"/>
                      <a:t>8  </a:t>
                    </a:r>
                    <a:r>
                      <a:rPr lang="fr-FR" sz="1200" dirty="0" smtClean="0"/>
                      <a:t>- Projet</a:t>
                    </a:r>
                    <a:r>
                      <a:rPr lang="fr-FR" sz="1200" baseline="0" dirty="0" smtClean="0"/>
                      <a:t> de vie sans travail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4.1410815045812073E-2"/>
                  <c:y val="0.27481062354574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200" dirty="0" smtClean="0"/>
                      <a:t>Sortie de</a:t>
                    </a:r>
                    <a:r>
                      <a:rPr lang="fr-FR" sz="1200" baseline="0" dirty="0" smtClean="0"/>
                      <a:t> l’ESAT âgé de </a:t>
                    </a:r>
                    <a:r>
                      <a:rPr lang="fr-FR" sz="1200" dirty="0" smtClean="0"/>
                      <a:t>45</a:t>
                    </a:r>
                    <a:r>
                      <a:rPr lang="fr-FR" sz="1200" baseline="0" dirty="0" smtClean="0"/>
                      <a:t> ans et plus 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200" baseline="0" dirty="0" smtClean="0"/>
                      <a:t>depuis l’ouverture de l’ESAT</a:t>
                    </a:r>
                  </a:p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1200" b="1" dirty="0" smtClean="0"/>
                      <a:t>15</a:t>
                    </a:r>
                    <a:endParaRPr lang="fr-FR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0.34919753086419753"/>
                      <c:h val="0.17767292522362257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Feuil1!$D$53:$E$59</c:f>
              <c:multiLvlStrCache>
                <c:ptCount val="7"/>
                <c:lvl>
                  <c:pt idx="1">
                    <c:v>moins 44 ans</c:v>
                  </c:pt>
                  <c:pt idx="2">
                    <c:v>44 ans et plus</c:v>
                  </c:pt>
                  <c:pt idx="4">
                    <c:v>Décés</c:v>
                  </c:pt>
                  <c:pt idx="5">
                    <c:v>Retraite</c:v>
                  </c:pt>
                  <c:pt idx="6">
                    <c:v>Projet de vie</c:v>
                  </c:pt>
                </c:lvl>
                <c:lvl>
                  <c:pt idx="0">
                    <c:v>Actifs</c:v>
                  </c:pt>
                  <c:pt idx="3">
                    <c:v>Sortants + de 45 ans depuis l'ouverture</c:v>
                  </c:pt>
                </c:lvl>
              </c:multiLvlStrCache>
            </c:multiLvlStrRef>
          </c:cat>
          <c:val>
            <c:numRef>
              <c:f>Feuil1!$F$53:$F$59</c:f>
              <c:numCache>
                <c:formatCode>General</c:formatCode>
                <c:ptCount val="7"/>
                <c:pt idx="0">
                  <c:v>83</c:v>
                </c:pt>
                <c:pt idx="1">
                  <c:v>41</c:v>
                </c:pt>
                <c:pt idx="2">
                  <c:v>42</c:v>
                </c:pt>
                <c:pt idx="4">
                  <c:v>4</c:v>
                </c:pt>
                <c:pt idx="5">
                  <c:v>3</c:v>
                </c:pt>
                <c:pt idx="6">
                  <c:v>8</c:v>
                </c:pt>
              </c:numCache>
            </c:numRef>
          </c:val>
        </c:ser>
        <c:dLbls/>
        <c:gapWidth val="150"/>
        <c:secondPieSize val="6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l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3.3443909789054164E-3"/>
          <c:y val="0.51589172238745684"/>
          <c:w val="0.20974251482453585"/>
          <c:h val="0.4841082776125431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>
        <c:manualLayout>
          <c:layoutTarget val="inner"/>
          <c:xMode val="edge"/>
          <c:yMode val="edge"/>
          <c:x val="7.8727079467311334E-2"/>
          <c:y val="0.21372570852885814"/>
          <c:w val="0.83533376236683388"/>
          <c:h val="0.72263289058564661"/>
        </c:manualLayout>
      </c:layout>
      <c:ofPieChart>
        <c:ofPieType val="bar"/>
        <c:varyColors val="1"/>
        <c:ser>
          <c:idx val="0"/>
          <c:order val="0"/>
          <c:dPt>
            <c:idx val="0"/>
            <c:explosion val="1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explosion val="15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explosion val="11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explosion val="29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1.5432098765432103E-2"/>
                  <c:y val="-3.2865283391904275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Suivi</a:t>
                    </a:r>
                    <a:r>
                      <a:rPr lang="en-US" dirty="0" smtClean="0"/>
                      <a:t> SAMSAH</a:t>
                    </a:r>
                    <a:r>
                      <a:rPr lang="en-US" baseline="0" dirty="0"/>
                      <a:t>
15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 err="1" smtClean="0"/>
                      <a:t>Mesure</a:t>
                    </a:r>
                    <a:r>
                      <a:rPr lang="en-US" baseline="0" dirty="0" smtClean="0"/>
                      <a:t> de protection</a:t>
                    </a:r>
                    <a:r>
                      <a:rPr lang="en-US" baseline="0" dirty="0"/>
                      <a:t>
23</a:t>
                    </a:r>
                  </a:p>
                </c:rich>
              </c:tx>
              <c:dLblPos val="out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Tierce </a:t>
                    </a:r>
                    <a:r>
                      <a:rPr lang="en-US" baseline="0" dirty="0" err="1" smtClean="0"/>
                      <a:t>personne</a:t>
                    </a:r>
                    <a:r>
                      <a:rPr lang="en-US" baseline="0" dirty="0"/>
                      <a:t>
20</a:t>
                    </a:r>
                  </a:p>
                </c:rich>
              </c:tx>
              <c:dLblPos val="out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Parents</a:t>
                    </a:r>
                    <a:r>
                      <a:rPr lang="en-US" baseline="0" dirty="0"/>
                      <a:t>
13</a:t>
                    </a:r>
                  </a:p>
                </c:rich>
              </c:tx>
              <c:dLblPos val="out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err="1" smtClean="0"/>
                      <a:t>fratrie</a:t>
                    </a:r>
                    <a:r>
                      <a:rPr lang="en-US" baseline="0" dirty="0"/>
                      <a:t>
6</a:t>
                    </a:r>
                  </a:p>
                </c:rich>
              </c:tx>
              <c:dLblPos val="out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err="1" smtClean="0"/>
                      <a:t>conjoints</a:t>
                    </a:r>
                    <a:r>
                      <a:rPr lang="en-US" baseline="0" dirty="0"/>
                      <a:t>
9</a:t>
                    </a:r>
                  </a:p>
                </c:rich>
              </c:tx>
              <c:dLblPos val="outEnd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1.2621137722450972E-2"/>
                  <c:y val="-7.0175438596490908E-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Seul</a:t>
                    </a:r>
                    <a:r>
                      <a:rPr lang="en-US" dirty="0" smtClean="0"/>
                      <a:t> sans </a:t>
                    </a:r>
                    <a:r>
                      <a:rPr lang="en-US" dirty="0" err="1" smtClean="0"/>
                      <a:t>aidant</a:t>
                    </a:r>
                    <a:r>
                      <a:rPr lang="en-US" baseline="0" dirty="0"/>
                      <a:t>
3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1.6227177071722717E-2"/>
                  <c:y val="-3.1578947368421061E-2"/>
                </c:manualLayout>
              </c:layout>
              <c:tx>
                <c:rich>
                  <a:bodyPr/>
                  <a:lstStyle/>
                  <a:p>
                    <a:r>
                      <a:rPr lang="fr-FR" dirty="0" smtClean="0"/>
                      <a:t>Parents âgés sans aidant</a:t>
                    </a:r>
                    <a:r>
                      <a:rPr lang="fr-FR" baseline="0" dirty="0"/>
                      <a:t>
9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2.7045295119537946E-2"/>
                  <c:y val="-1.052631578947368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Seul</a:t>
                    </a:r>
                    <a:r>
                      <a:rPr lang="en-US" dirty="0" smtClean="0"/>
                      <a:t> avec AM</a:t>
                    </a:r>
                    <a:r>
                      <a:rPr lang="en-US" baseline="0" dirty="0"/>
                      <a:t>
2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7.5726826334706634E-2"/>
                  <c:y val="-0.37719284431551325"/>
                </c:manualLayout>
              </c:layout>
              <c:tx>
                <c:rich>
                  <a:bodyPr/>
                  <a:lstStyle/>
                  <a:p>
                    <a:r>
                      <a:rPr lang="fr-FR" dirty="0"/>
                      <a:t>Seul ou </a:t>
                    </a:r>
                    <a:r>
                      <a:rPr lang="fr-FR" dirty="0" smtClean="0"/>
                      <a:t>aidant(s) </a:t>
                    </a:r>
                    <a:r>
                      <a:rPr lang="fr-FR" dirty="0"/>
                      <a:t>précaire
14</a:t>
                    </a:r>
                  </a:p>
                </c:rich>
              </c:tx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19983676283292154"/>
                      <c:h val="0.10952230971128607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(Feuil1!$E$66:$E$71,Feuil1!$E$74:$E$76)</c:f>
              <c:strCache>
                <c:ptCount val="9"/>
                <c:pt idx="0">
                  <c:v>suivi samsah</c:v>
                </c:pt>
                <c:pt idx="1">
                  <c:v>mesure de protection</c:v>
                </c:pt>
                <c:pt idx="2">
                  <c:v>tierce personne</c:v>
                </c:pt>
                <c:pt idx="3">
                  <c:v>parents</c:v>
                </c:pt>
                <c:pt idx="4">
                  <c:v>fratrie</c:v>
                </c:pt>
                <c:pt idx="5">
                  <c:v>Conjoints</c:v>
                </c:pt>
                <c:pt idx="6">
                  <c:v>Seul sans aidant</c:v>
                </c:pt>
                <c:pt idx="7">
                  <c:v>Parents âgés sans aidant</c:v>
                </c:pt>
                <c:pt idx="8">
                  <c:v>Seul avec AM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Feuil1!$E$66:$E$76</c15:sqref>
                  </c15:fullRef>
                </c:ext>
              </c:extLst>
            </c:strRef>
          </c:cat>
          <c:val>
            <c:numRef>
              <c:f>(Feuil1!$F$66:$F$71,Feuil1!$F$74:$F$76)</c:f>
              <c:numCache>
                <c:formatCode>General</c:formatCode>
                <c:ptCount val="9"/>
                <c:pt idx="0">
                  <c:v>15</c:v>
                </c:pt>
                <c:pt idx="1">
                  <c:v>23</c:v>
                </c:pt>
                <c:pt idx="2">
                  <c:v>20</c:v>
                </c:pt>
                <c:pt idx="3">
                  <c:v>13</c:v>
                </c:pt>
                <c:pt idx="4">
                  <c:v>6</c:v>
                </c:pt>
                <c:pt idx="5">
                  <c:v>9</c:v>
                </c:pt>
                <c:pt idx="6">
                  <c:v>3</c:v>
                </c:pt>
                <c:pt idx="7">
                  <c:v>9</c:v>
                </c:pt>
                <c:pt idx="8">
                  <c:v>2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Feuil1!$F$66:$F$76</c15:sqref>
                  </c15:fullRef>
                </c:ext>
              </c:extLst>
            </c:numRef>
          </c:val>
          <c:extLst>
            <c:ext xmlns:c15="http://schemas.microsoft.com/office/drawing/2012/chart" uri="{02D57815-91ED-43cb-92C2-25804820EDAC}">
              <c15:categoryFilterExceptions/>
            </c:ext>
          </c:extLst>
        </c:ser>
        <c:dLbls/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sz="1200"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6216650" y="9509125"/>
            <a:ext cx="51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06" tIns="45245" rIns="92106" bIns="45245" anchor="ctr">
            <a:spAutoFit/>
          </a:bodyPr>
          <a:lstStyle/>
          <a:p>
            <a:pPr algn="r" defTabSz="930275" eaLnBrk="0" hangingPunct="0"/>
            <a:fld id="{7A233641-B893-5D43-8ADD-35047DF0A893}" type="slidenum">
              <a:rPr lang="en-US" i="1">
                <a:solidFill>
                  <a:schemeClr val="tx1"/>
                </a:solidFill>
                <a:latin typeface="Arial" charset="0"/>
              </a:rPr>
              <a:pPr algn="r" defTabSz="930275" eaLnBrk="0" hangingPunct="0"/>
              <a:t>‹N°›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4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3288"/>
            <a:ext cx="4984750" cy="447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106" tIns="45245" rIns="92106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 style de texte du masque</a:t>
            </a:r>
          </a:p>
          <a:p>
            <a:pPr lvl="1"/>
            <a:r>
              <a:rPr lang="fr-FR" noProof="0"/>
              <a:t>Second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024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863600"/>
            <a:ext cx="5029200" cy="3481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6675" y="114300"/>
            <a:ext cx="24463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06" tIns="45245" rIns="92106" bIns="45245" anchor="ctr">
            <a:spAutoFit/>
          </a:bodyPr>
          <a:lstStyle/>
          <a:p>
            <a:pPr defTabSz="930275" eaLnBrk="0" hangingPunct="0"/>
            <a:r>
              <a:rPr lang="en-US" i="1" dirty="0">
                <a:solidFill>
                  <a:schemeClr val="tx1"/>
                </a:solidFill>
                <a:latin typeface="Arial" charset="0"/>
              </a:rPr>
              <a:t>AVICENNE </a:t>
            </a:r>
            <a:r>
              <a:rPr lang="en-US" i="1" dirty="0" err="1">
                <a:solidFill>
                  <a:schemeClr val="tx1"/>
                </a:solidFill>
                <a:latin typeface="Arial" charset="0"/>
              </a:rPr>
              <a:t>Développement</a:t>
            </a:r>
            <a:endParaRPr lang="en-US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6675" y="9509125"/>
            <a:ext cx="8683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06" tIns="45245" rIns="92106" bIns="45245" anchor="ctr">
            <a:spAutoFit/>
          </a:bodyPr>
          <a:lstStyle/>
          <a:p>
            <a:pPr defTabSz="930275" eaLnBrk="0" hangingPunct="0"/>
            <a:fld id="{DF72BAC4-FBF7-BD4F-B3AC-8FEA307F7713}" type="datetime1">
              <a:rPr lang="en-US" i="1">
                <a:solidFill>
                  <a:schemeClr val="tx1"/>
                </a:solidFill>
                <a:latin typeface="Arial" charset="0"/>
              </a:rPr>
              <a:pPr defTabSz="930275" eaLnBrk="0" hangingPunct="0"/>
              <a:t>5/17/2017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16650" y="9510713"/>
            <a:ext cx="514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06" tIns="45245" rIns="92106" bIns="45245" anchor="ctr">
            <a:spAutoFit/>
          </a:bodyPr>
          <a:lstStyle/>
          <a:p>
            <a:pPr algn="r" defTabSz="930275" eaLnBrk="0" hangingPunct="0"/>
            <a:fld id="{2566D8E5-FC5C-4C46-A7A2-79B62EF24D06}" type="slidenum">
              <a:rPr lang="en-US" i="1">
                <a:solidFill>
                  <a:schemeClr val="tx1"/>
                </a:solidFill>
                <a:latin typeface="Arial" charset="0"/>
              </a:rPr>
              <a:pPr algn="r" defTabSz="930275" eaLnBrk="0" hangingPunct="0"/>
              <a:t>‹N°›</a:t>
            </a:fld>
            <a:endParaRPr lang="en-US" i="1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329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sz="quarter" idx="10"/>
          </p:nvPr>
        </p:nvSpPr>
        <p:spPr>
          <a:xfrm>
            <a:off x="4096917" y="4830793"/>
            <a:ext cx="5277991" cy="559040"/>
          </a:xfrm>
          <a:prstGeom prst="rect">
            <a:avLst/>
          </a:prstGeom>
        </p:spPr>
        <p:txBody>
          <a:bodyPr lIns="0" tIns="0" rIns="0" bIns="0"/>
          <a:lstStyle>
            <a:lvl1pPr marL="92075" indent="-92075" algn="r">
              <a:buFont typeface="Arial" pitchFamily="34" charset="0"/>
              <a:buChar char="•"/>
              <a:defRPr sz="1400"/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Espace réservé du texte 13"/>
          <p:cNvSpPr>
            <a:spLocks noGrp="1"/>
          </p:cNvSpPr>
          <p:nvPr>
            <p:ph type="body" sz="quarter" idx="11"/>
          </p:nvPr>
        </p:nvSpPr>
        <p:spPr>
          <a:xfrm>
            <a:off x="4094041" y="4520243"/>
            <a:ext cx="5280867" cy="297372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048000" y="3694544"/>
            <a:ext cx="6326909" cy="71582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4000" cap="none" baseline="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9166054"/>
      </p:ext>
    </p:extLst>
  </p:cSld>
  <p:clrMapOvr>
    <a:masterClrMapping/>
  </p:clrMapOvr>
  <p:transition spd="med" advClick="0" advTm="10000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5471460"/>
      </p:ext>
    </p:extLst>
  </p:cSld>
  <p:clrMapOvr>
    <a:masterClrMapping/>
  </p:clrMapOvr>
  <p:transition spd="med" advClick="0" advTm="10000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8749414"/>
      </p:ext>
    </p:extLst>
  </p:cSld>
  <p:clrMapOvr>
    <a:masterClrMapping/>
  </p:clrMapOvr>
  <p:transition spd="med" advClick="0" advTm="10000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act - 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5427782"/>
      </p:ext>
    </p:extLst>
  </p:cSld>
  <p:clrMapOvr>
    <a:masterClrMapping/>
  </p:clrMapOvr>
  <p:transition spd="med" advClick="0" advTm="10000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 Contact - 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8914224"/>
      </p:ext>
    </p:extLst>
  </p:cSld>
  <p:clrMapOvr>
    <a:masterClrMapping/>
  </p:clrMapOvr>
  <p:transition spd="med" advClick="0" advTm="10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5967954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1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0991161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ontact - 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84146608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 Contact - 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0A620B7-98C1-C84E-A047-F8788683E89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5283107"/>
      </p:ext>
    </p:extLst>
  </p:cSld>
  <p:clrMapOvr>
    <a:masterClrMapping/>
  </p:clrMapOvr>
  <p:transition spd="med" advClick="0" advTm="10000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99467524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4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1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10487340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ontact - 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027545" y="2921001"/>
            <a:ext cx="8393546" cy="27047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2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1027546" y="2152289"/>
            <a:ext cx="83935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5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8093696"/>
      </p:ext>
    </p:extLst>
  </p:cSld>
  <p:clrMapOvr>
    <a:masterClrMapping/>
  </p:clrMapOvr>
  <p:transition spd="med" advClick="0" advTm="10000">
    <p:wipe dir="r"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 Contact - 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  <p:sp>
        <p:nvSpPr>
          <p:cNvPr id="13" name="Espace réservé du contenu 2"/>
          <p:cNvSpPr>
            <a:spLocks noGrp="1"/>
          </p:cNvSpPr>
          <p:nvPr>
            <p:ph idx="1"/>
          </p:nvPr>
        </p:nvSpPr>
        <p:spPr>
          <a:xfrm>
            <a:off x="1011238" y="2897909"/>
            <a:ext cx="4011035" cy="23668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4"/>
          </p:nvPr>
        </p:nvSpPr>
        <p:spPr>
          <a:xfrm>
            <a:off x="5299365" y="2886364"/>
            <a:ext cx="4034416" cy="238991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7" name="Espace réservé du texte 6"/>
          <p:cNvSpPr>
            <a:spLocks noGrp="1"/>
          </p:cNvSpPr>
          <p:nvPr>
            <p:ph type="body" sz="quarter" idx="15"/>
          </p:nvPr>
        </p:nvSpPr>
        <p:spPr>
          <a:xfrm>
            <a:off x="1011238" y="2174857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8" name="Espace réservé du texte 6"/>
          <p:cNvSpPr>
            <a:spLocks noGrp="1"/>
          </p:cNvSpPr>
          <p:nvPr>
            <p:ph type="body" sz="quarter" idx="16"/>
          </p:nvPr>
        </p:nvSpPr>
        <p:spPr>
          <a:xfrm>
            <a:off x="5287876" y="2186446"/>
            <a:ext cx="3419445" cy="525462"/>
          </a:xfrm>
          <a:prstGeom prst="rect">
            <a:avLst/>
          </a:prstGeom>
        </p:spPr>
        <p:txBody>
          <a:bodyPr lIns="0"/>
          <a:lstStyle>
            <a:lvl1pPr marL="0" indent="0">
              <a:buFontTx/>
              <a:buNone/>
              <a:defRPr sz="2000">
                <a:solidFill>
                  <a:srgbClr val="277BB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7"/>
          </p:nvPr>
        </p:nvSpPr>
        <p:spPr>
          <a:xfrm>
            <a:off x="1879471" y="5704382"/>
            <a:ext cx="6856502" cy="474453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200">
                <a:latin typeface="Calibri" pitchFamily="34" charset="0"/>
              </a:defRPr>
            </a:lvl1pPr>
            <a:lvl2pPr marL="457200" indent="0">
              <a:buFontTx/>
              <a:buNone/>
              <a:defRPr>
                <a:latin typeface="Calibri" pitchFamily="34" charset="0"/>
              </a:defRPr>
            </a:lvl2pPr>
            <a:lvl3pPr marL="914400" indent="0">
              <a:buFontTx/>
              <a:buNone/>
              <a:defRPr>
                <a:latin typeface="Calibri" pitchFamily="34" charset="0"/>
              </a:defRPr>
            </a:lvl3pPr>
            <a:lvl4pPr marL="1333500" indent="0">
              <a:buFontTx/>
              <a:buNone/>
              <a:defRPr>
                <a:latin typeface="Calibri" pitchFamily="34" charset="0"/>
              </a:defRPr>
            </a:lvl4pPr>
            <a:lvl5pPr marL="1752600" indent="0">
              <a:buFontTx/>
              <a:buNone/>
              <a:defRPr>
                <a:latin typeface="Calibri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Rectangle 44"/>
          <p:cNvSpPr>
            <a:spLocks noGrp="1" noChangeArrowheads="1"/>
          </p:cNvSpPr>
          <p:nvPr>
            <p:ph type="sldNum" sz="quarter" idx="18"/>
          </p:nvPr>
        </p:nvSpPr>
        <p:spPr bwMode="auto">
          <a:xfrm>
            <a:off x="8828380" y="6095176"/>
            <a:ext cx="59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 smtClean="0">
                <a:solidFill>
                  <a:srgbClr val="005F84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A8513B5-BCB3-4976-8F1C-1262E230301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Titre 1"/>
          <p:cNvSpPr>
            <a:spLocks noGrp="1"/>
          </p:cNvSpPr>
          <p:nvPr>
            <p:ph type="title"/>
          </p:nvPr>
        </p:nvSpPr>
        <p:spPr>
          <a:xfrm>
            <a:off x="1024755" y="1590979"/>
            <a:ext cx="8396335" cy="510294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cap="none" baseline="0">
                <a:solidFill>
                  <a:srgbClr val="132D6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0614583"/>
      </p:ext>
    </p:extLst>
  </p:cSld>
  <p:clrMapOvr>
    <a:masterClrMapping/>
  </p:clrMapOvr>
  <p:transition spd="med" advClick="0" advTm="10000">
    <p:wipe dir="r"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09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13" r:id="rId3"/>
    <p:sldLayoutId id="2147484214" r:id="rId4"/>
    <p:sldLayoutId id="2147484215" r:id="rId5"/>
    <p:sldLayoutId id="2147484216" r:id="rId6"/>
    <p:sldLayoutId id="2147484217" r:id="rId7"/>
    <p:sldLayoutId id="2147484218" r:id="rId8"/>
    <p:sldLayoutId id="2147484219" r:id="rId9"/>
    <p:sldLayoutId id="2147484072" r:id="rId10"/>
    <p:sldLayoutId id="2147484073" r:id="rId11"/>
    <p:sldLayoutId id="2147484076" r:id="rId12"/>
    <p:sldLayoutId id="2147484077" r:id="rId13"/>
  </p:sldLayoutIdLst>
  <p:transition spd="med" advClick="0" advTm="10000">
    <p:wipe dir="r"/>
  </p:transition>
  <p:hf hd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+mj-lt"/>
          <a:ea typeface="ＭＳ Ｐゴシック" charset="0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folHlink"/>
          </a:solidFill>
          <a:latin typeface="Franklin Gothic Dem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charset="0"/>
        <a:buChar char="Ø"/>
        <a:defRPr kumimoji="1" sz="2800">
          <a:solidFill>
            <a:schemeClr val="folHlink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o"/>
        <a:defRPr kumimoji="1" sz="2400">
          <a:solidFill>
            <a:schemeClr val="folHlink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folHlink"/>
          </a:solidFill>
          <a:latin typeface="+mn-lt"/>
          <a:ea typeface="ＭＳ Ｐゴシック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  <a:ea typeface="ＭＳ Ｐゴシック" charset="0"/>
        </a:defRPr>
      </a:lvl4pPr>
      <a:lvl5pPr marL="20383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•"/>
        <a:defRPr kumimoji="1" sz="1400">
          <a:solidFill>
            <a:schemeClr val="folHlink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>
          <a:solidFill>
            <a:schemeClr val="folHlink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TMS_(maladie_professionnelle)" TargetMode="External"/><Relationship Id="rId2" Type="http://schemas.openxmlformats.org/officeDocument/2006/relationships/hyperlink" Target="https://fr.wikipedia.org/wiki/Troubles_musculosquelettiqu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.wikipedia.org/wiki/M%C3%A9decine_du_travai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4096917" y="5241147"/>
            <a:ext cx="5280867" cy="297372"/>
          </a:xfrm>
        </p:spPr>
        <p:txBody>
          <a:bodyPr/>
          <a:lstStyle/>
          <a:p>
            <a:r>
              <a:rPr lang="fr-FR" sz="2000" dirty="0"/>
              <a:t>Vieillir en institution</a:t>
            </a:r>
          </a:p>
          <a:p>
            <a:endParaRPr lang="fr-FR" sz="2000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972236" y="3694544"/>
            <a:ext cx="7402674" cy="715820"/>
          </a:xfrm>
        </p:spPr>
        <p:txBody>
          <a:bodyPr/>
          <a:lstStyle/>
          <a:p>
            <a:r>
              <a:rPr lang="fr-FR" dirty="0" smtClean="0"/>
              <a:t>ESAT </a:t>
            </a:r>
            <a:r>
              <a:rPr lang="fr-FR" dirty="0" err="1" smtClean="0"/>
              <a:t>Gaillan</a:t>
            </a:r>
            <a:r>
              <a:rPr lang="fr-FR" dirty="0" smtClean="0"/>
              <a:t> Richelieu FLOIRAC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31405607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78540" y="1846730"/>
            <a:ext cx="8148918" cy="351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Lorsque </a:t>
            </a:r>
            <a:r>
              <a:rPr lang="fr-FR" sz="2100" dirty="0"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l’adaptation 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n’est plus possible pour le maintien au travail, il est temps de partir à la retraite !!!</a:t>
            </a:r>
          </a:p>
          <a:p>
            <a:pPr marL="171450" lvl="0" indent="-17145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L’</a:t>
            </a:r>
            <a:r>
              <a:rPr lang="fr-FR" sz="2100" dirty="0"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adaptation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à outrance pour le maintien au travail est-elle un accélérateur du vieillissement ?</a:t>
            </a:r>
          </a:p>
          <a:p>
            <a:pPr marL="171450" lvl="0" indent="-17145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L’</a:t>
            </a:r>
            <a:r>
              <a:rPr lang="fr-FR" sz="2100" dirty="0"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adaptation 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au vieillissement doit-elle être prise en compte dès la première prise en charge?</a:t>
            </a:r>
          </a:p>
          <a:p>
            <a:pPr marL="171450" lvl="0" indent="-17145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La vie est une </a:t>
            </a:r>
            <a:r>
              <a:rPr lang="fr-FR" sz="2100" dirty="0"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adaptation 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continue</a:t>
            </a:r>
            <a:r>
              <a:rPr lang="fr-FR" sz="21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…</a:t>
            </a:r>
          </a:p>
          <a:p>
            <a:pPr lvl="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fr-FR" sz="21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171450" lvl="0" indent="-171450" algn="ctr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L’accompagnement est une </a:t>
            </a:r>
            <a:r>
              <a:rPr lang="fr-FR" sz="2100" dirty="0">
                <a:solidFill>
                  <a:srgbClr val="00B050"/>
                </a:solidFill>
                <a:latin typeface="Calibri" panose="020F0502020204030204"/>
                <a:ea typeface="+mn-ea"/>
                <a:cs typeface="+mn-cs"/>
              </a:rPr>
              <a:t>adaptation</a:t>
            </a: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constate à la singularité de chacun.</a:t>
            </a:r>
          </a:p>
        </p:txBody>
      </p:sp>
    </p:spTree>
    <p:extLst>
      <p:ext uri="{BB962C8B-B14F-4D97-AF65-F5344CB8AC3E}">
        <p14:creationId xmlns:p14="http://schemas.microsoft.com/office/powerpoint/2010/main" xmlns="" val="52707778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7882" y="1488141"/>
            <a:ext cx="8887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1800" dirty="0">
                <a:latin typeface="+mj-lt"/>
              </a:rPr>
              <a:t>Ouverture 1990:</a:t>
            </a:r>
          </a:p>
          <a:p>
            <a:pPr lvl="4">
              <a:buFont typeface="Wingdings" pitchFamily="2" charset="2"/>
              <a:buChar char="Ø"/>
            </a:pPr>
            <a:r>
              <a:rPr lang="fr-FR" sz="1800" b="1" u="sng" dirty="0">
                <a:solidFill>
                  <a:srgbClr val="FF0000"/>
                </a:solidFill>
                <a:latin typeface="+mj-lt"/>
              </a:rPr>
              <a:t>Bénéficiaires jeunes</a:t>
            </a:r>
          </a:p>
          <a:p>
            <a:pPr>
              <a:buNone/>
            </a:pPr>
            <a:r>
              <a:rPr lang="fr-FR" sz="1800" dirty="0">
                <a:latin typeface="+mj-lt"/>
              </a:rPr>
              <a:t>Travail répétitif – mono tâche</a:t>
            </a:r>
          </a:p>
          <a:p>
            <a:r>
              <a:rPr lang="fr-FR" sz="1800" dirty="0">
                <a:latin typeface="+mj-lt"/>
              </a:rPr>
              <a:t>La répétition indéfinie des mêmes tâches:</a:t>
            </a:r>
          </a:p>
          <a:p>
            <a:pPr lvl="1"/>
            <a:r>
              <a:rPr lang="fr-FR" sz="1800" dirty="0">
                <a:latin typeface="+mj-lt"/>
              </a:rPr>
              <a:t>l'apparition de </a:t>
            </a:r>
            <a:r>
              <a:rPr lang="fr-FR" sz="1800" dirty="0">
                <a:latin typeface="+mj-lt"/>
                <a:hlinkClick r:id="rId2" tooltip="Troubles musculosquelettiques"/>
              </a:rPr>
              <a:t>troubles musculo-squelettiques</a:t>
            </a:r>
            <a:r>
              <a:rPr lang="fr-FR" sz="1800" dirty="0">
                <a:latin typeface="+mj-lt"/>
              </a:rPr>
              <a:t> (</a:t>
            </a:r>
            <a:r>
              <a:rPr lang="fr-FR" sz="1800" dirty="0">
                <a:latin typeface="+mj-lt"/>
                <a:hlinkClick r:id="rId3" tooltip="TMS (maladie professionnelle)"/>
              </a:rPr>
              <a:t>TMS</a:t>
            </a:r>
            <a:r>
              <a:rPr lang="fr-FR" sz="1800" dirty="0">
                <a:latin typeface="+mj-lt"/>
              </a:rPr>
              <a:t>), constatés par les </a:t>
            </a:r>
            <a:r>
              <a:rPr lang="fr-FR" sz="1800" dirty="0">
                <a:latin typeface="+mj-lt"/>
                <a:hlinkClick r:id="rId4" tooltip="Médecine du travail"/>
              </a:rPr>
              <a:t>médecins du travail</a:t>
            </a:r>
            <a:r>
              <a:rPr lang="fr-FR" sz="1800" dirty="0">
                <a:latin typeface="+mj-lt"/>
              </a:rPr>
              <a:t> </a:t>
            </a:r>
          </a:p>
          <a:p>
            <a:pPr lvl="1"/>
            <a:r>
              <a:rPr lang="fr-FR" sz="1800" dirty="0">
                <a:latin typeface="+mj-lt"/>
              </a:rPr>
              <a:t>l'affectation du moral, pouvant aller dans certains cas jusqu'à l'atteinte psychique plus sérieuse liée à l'absence de perspective d'évolution</a:t>
            </a:r>
          </a:p>
          <a:p>
            <a:pPr lvl="1"/>
            <a:r>
              <a:rPr lang="fr-FR" sz="1800" dirty="0">
                <a:latin typeface="+mj-lt"/>
              </a:rPr>
              <a:t>Faible effectif (20 personnes), </a:t>
            </a:r>
            <a:r>
              <a:rPr lang="fr-FR" sz="1800" dirty="0">
                <a:solidFill>
                  <a:srgbClr val="FF0000"/>
                </a:solidFill>
                <a:latin typeface="+mj-lt"/>
              </a:rPr>
              <a:t>environnement sécurisant, apaisé </a:t>
            </a:r>
            <a:r>
              <a:rPr lang="fr-FR" sz="1800" dirty="0">
                <a:latin typeface="+mj-lt"/>
              </a:rPr>
              <a:t>sans notion de « rentabilité », de technicité ou de gestes « complexes » </a:t>
            </a:r>
          </a:p>
          <a:p>
            <a:pPr lvl="1"/>
            <a:endParaRPr lang="fr-FR" sz="1800" dirty="0">
              <a:latin typeface="+mj-lt"/>
            </a:endParaRPr>
          </a:p>
          <a:p>
            <a:r>
              <a:rPr lang="fr-FR" sz="1800" dirty="0">
                <a:latin typeface="+mj-lt"/>
              </a:rPr>
              <a:t>Projet occupationnel et reconnaissance par le travail:</a:t>
            </a:r>
          </a:p>
          <a:p>
            <a:pPr lvl="1"/>
            <a:r>
              <a:rPr lang="fr-FR" sz="1800" dirty="0">
                <a:latin typeface="+mj-lt"/>
              </a:rPr>
              <a:t>Même temps de travail pour tous</a:t>
            </a:r>
          </a:p>
          <a:p>
            <a:pPr lvl="1"/>
            <a:r>
              <a:rPr lang="fr-FR" sz="1800" dirty="0">
                <a:latin typeface="+mj-lt"/>
              </a:rPr>
              <a:t>Même tâche pour tous</a:t>
            </a:r>
          </a:p>
        </p:txBody>
      </p:sp>
    </p:spTree>
    <p:extLst>
      <p:ext uri="{BB962C8B-B14F-4D97-AF65-F5344CB8AC3E}">
        <p14:creationId xmlns:p14="http://schemas.microsoft.com/office/powerpoint/2010/main" xmlns="" val="2883164422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14399" y="1389530"/>
            <a:ext cx="8148918" cy="4300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2010: 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Travail plus spécifique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Diversité des tâches - polyvalence: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Changement régulier d’activités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Découverte et apprentissage dans le travail , variété et choix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Effectif plus important (de 20 personnes à 60 personnes), </a:t>
            </a:r>
            <a:r>
              <a:rPr lang="fr-FR" sz="18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la complexité du vivre ensemble est plus présente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Notions</a:t>
            </a:r>
            <a:r>
              <a:rPr lang="fr-FR" sz="1800" dirty="0">
                <a:solidFill>
                  <a:srgbClr val="FF0000"/>
                </a:solidFill>
                <a:latin typeface="Calibri" panose="020F0502020204030204"/>
                <a:ea typeface="+mn-ea"/>
                <a:cs typeface="+mn-cs"/>
              </a:rPr>
              <a:t> de productivité, de qualité, de délais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Prise en compte de la fatigabilité et de la singularité de chaque personne dans le projet d’établissement :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Possibilité de travail à temps partiel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Variété des tâches, possibilité de choix pour la personne</a:t>
            </a:r>
          </a:p>
        </p:txBody>
      </p:sp>
    </p:spTree>
    <p:extLst>
      <p:ext uri="{BB962C8B-B14F-4D97-AF65-F5344CB8AC3E}">
        <p14:creationId xmlns:p14="http://schemas.microsoft.com/office/powerpoint/2010/main" xmlns="" val="582071646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24752" y="1172401"/>
            <a:ext cx="8148918" cy="5160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2016: 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Travail plus spécifique avec technicité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Diversité des tâches – polyvalence et gestes techniques: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Spécificités du geste professionnel avec de multiples capacités et/ou mono tâches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Exigence de la personne accompagnée dans le choix de l’activité professionnelle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Implication plus importante des personnes dans le fonctionnement de l’ESAT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Mixité démographique (de 18 à 60 ans)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Évolution de l’effectif (80 personnes) avec de l’alternance</a:t>
            </a:r>
            <a:endParaRPr lang="fr-FR" sz="1800" dirty="0">
              <a:solidFill>
                <a:srgbClr val="FF0000"/>
              </a:solidFill>
              <a:latin typeface="Calibri" panose="020F0502020204030204"/>
              <a:ea typeface="+mn-ea"/>
              <a:cs typeface="+mn-cs"/>
            </a:endParaRP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Vieillissement des aidants familiaux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Accompagnement à la sortie – travail – retraite – projet de vie autre: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Temps partiel pour le projet de vie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Temps partiel pour le maintien au travail (fatigabilité)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Développement de partenariat  pour un glissement de projet (Occupationnel, retraite, …., accompagnement des aidants)</a:t>
            </a:r>
          </a:p>
        </p:txBody>
      </p:sp>
    </p:spTree>
    <p:extLst>
      <p:ext uri="{BB962C8B-B14F-4D97-AF65-F5344CB8AC3E}">
        <p14:creationId xmlns:p14="http://schemas.microsoft.com/office/powerpoint/2010/main" xmlns="" val="193454997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14399" y="1936377"/>
            <a:ext cx="8148918" cy="3772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Points de veille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Accroissement de la fatigabilité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Santé plus fragile (augmentation de l’accompagnement médical, arrêts de travail…)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Qualité de vie 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Accompagnement médical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Choix d’activité(s) </a:t>
            </a:r>
            <a:r>
              <a:rPr lang="fr-FR" sz="1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extraprofessionnelles</a:t>
            </a:r>
            <a:endParaRPr lang="fr-FR" sz="18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Soutien </a:t>
            </a:r>
            <a:r>
              <a:rPr lang="fr-FR" sz="18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familial </a:t>
            </a: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moins présent – transition de PEC (famille – organisme, institution…)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Adaptation du temps de travail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Choix de vie </a:t>
            </a:r>
          </a:p>
          <a:p>
            <a:pPr marL="514350" lvl="1" indent="-171450" defTabSz="685800" fontAlgn="auto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Sortie avec l’appui de partenaires (Famille, CAJ, GEM, FO, EHPAD…)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425388" y="1165412"/>
            <a:ext cx="7082118" cy="555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L’accompagnement d’un projet sans rupture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27552902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22903167"/>
              </p:ext>
            </p:extLst>
          </p:nvPr>
        </p:nvGraphicFramePr>
        <p:xfrm>
          <a:off x="1134016" y="1169568"/>
          <a:ext cx="82912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317812" y="1111624"/>
            <a:ext cx="7736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Démographie de l’ESAT en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5559439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7922" y="1974283"/>
            <a:ext cx="7888908" cy="435901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426164" y="1135993"/>
            <a:ext cx="7512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Les personnes de </a:t>
            </a:r>
            <a:r>
              <a:rPr lang="fr-FR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44 ans et plus </a:t>
            </a:r>
            <a:endParaRPr lang="fr-FR" sz="36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algn="ctr"/>
            <a:r>
              <a:rPr lang="fr-FR" sz="36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au </a:t>
            </a:r>
            <a:r>
              <a:rPr lang="fr-FR" sz="36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15 mai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31078919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8</a:t>
            </a:fld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6487665"/>
              </p:ext>
            </p:extLst>
          </p:nvPr>
        </p:nvGraphicFramePr>
        <p:xfrm>
          <a:off x="1004047" y="1600200"/>
          <a:ext cx="822960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1175497" y="80439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Nature de ou des aidant(s) pour les plus de 44 ans (42 personnes)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203128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A8513B5-BCB3-4976-8F1C-1262E2303017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64267" y="2602195"/>
            <a:ext cx="8148918" cy="1956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 Évolution du travail proposé </a:t>
            </a:r>
            <a:r>
              <a:rPr lang="fr-FR" sz="21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?</a:t>
            </a:r>
            <a:endParaRPr lang="fr-FR" sz="21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Place du travail dans la société </a:t>
            </a:r>
            <a:r>
              <a:rPr lang="fr-FR" sz="21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(pression parents/usagers/aidants)</a:t>
            </a:r>
            <a:endParaRPr lang="fr-FR" sz="21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Environnement de travail ?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Présence ou non d’aidant(s) ?</a:t>
            </a:r>
          </a:p>
          <a:p>
            <a:pPr marL="171450" lvl="0" indent="-171450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Adaptation pour maintien au travail ?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196353" y="1094946"/>
            <a:ext cx="5366675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fr-FR" sz="3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fr-FR" sz="3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Un vieillissement précoce?</a:t>
            </a:r>
            <a:br>
              <a:rPr kumimoji="0" lang="fr-FR" sz="33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kumimoji="0" lang="fr-FR" sz="33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205740"/>
      </p:ext>
    </p:extLst>
  </p:cSld>
  <p:clrMapOvr>
    <a:masterClrMapping/>
  </p:clrMapOvr>
  <p:transition spd="med" advClick="0" advTm="10000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DAPT">
  <a:themeElements>
    <a:clrScheme name="AVICENNE">
      <a:dk1>
        <a:srgbClr val="000000"/>
      </a:dk1>
      <a:lt1>
        <a:srgbClr val="BBD03D"/>
      </a:lt1>
      <a:dk2>
        <a:srgbClr val="000000"/>
      </a:dk2>
      <a:lt2>
        <a:srgbClr val="000000"/>
      </a:lt2>
      <a:accent1>
        <a:srgbClr val="BBD03D"/>
      </a:accent1>
      <a:accent2>
        <a:srgbClr val="C7C7C7"/>
      </a:accent2>
      <a:accent3>
        <a:srgbClr val="32477A"/>
      </a:accent3>
      <a:accent4>
        <a:srgbClr val="000000"/>
      </a:accent4>
      <a:accent5>
        <a:srgbClr val="E2E2CA"/>
      </a:accent5>
      <a:accent6>
        <a:srgbClr val="32477A"/>
      </a:accent6>
      <a:hlink>
        <a:srgbClr val="595959"/>
      </a:hlink>
      <a:folHlink>
        <a:srgbClr val="0000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3808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Franklin Gothic Boo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3808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Franklin Gothic Book" pitchFamily="34" charset="0"/>
          </a:defRPr>
        </a:defPPr>
      </a:lstStyle>
    </a:lnDef>
  </a:objectDefaults>
  <a:extraClrSchemeLst>
    <a:extraClrScheme>
      <a:clrScheme name="Diagbleu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bleu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agbleu 5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33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2D"/>
        </a:accent6>
        <a:hlink>
          <a:srgbClr val="6699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6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6699FF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7">
        <a:dk1>
          <a:srgbClr val="000000"/>
        </a:dk1>
        <a:lt1>
          <a:srgbClr val="FFFFCC"/>
        </a:lt1>
        <a:dk2>
          <a:srgbClr val="000000"/>
        </a:dk2>
        <a:lt2>
          <a:srgbClr val="969696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8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9">
        <a:dk1>
          <a:srgbClr val="000000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000000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agbleu 10">
        <a:dk1>
          <a:srgbClr val="B2B2B2"/>
        </a:dk1>
        <a:lt1>
          <a:srgbClr val="FFFFCC"/>
        </a:lt1>
        <a:dk2>
          <a:srgbClr val="000000"/>
        </a:dk2>
        <a:lt2>
          <a:srgbClr val="000000"/>
        </a:lt2>
        <a:accent1>
          <a:srgbClr val="CCCC99"/>
        </a:accent1>
        <a:accent2>
          <a:srgbClr val="FF9900"/>
        </a:accent2>
        <a:accent3>
          <a:srgbClr val="FFFFE2"/>
        </a:accent3>
        <a:accent4>
          <a:srgbClr val="979797"/>
        </a:accent4>
        <a:accent5>
          <a:srgbClr val="E2E2CA"/>
        </a:accent5>
        <a:accent6>
          <a:srgbClr val="E78A00"/>
        </a:accent6>
        <a:hlink>
          <a:srgbClr val="FFCC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LADAPT" id="{60C7DED5-6B02-4EB6-A05E-41612B93B870}" vid="{BDCDE28F-8E14-4E37-87B2-4DACF2B5E1BB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Pages>24</Pages>
  <Words>439</Words>
  <Application>Microsoft Office PowerPoint</Application>
  <PresentationFormat>Format A4 (210 x 297 mm)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LADAPT</vt:lpstr>
      <vt:lpstr>ESAT Gaillan Richelieu FLOIRAC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costes</dc:creator>
  <cp:lastModifiedBy>Franck - Patricia</cp:lastModifiedBy>
  <cp:revision>34</cp:revision>
  <cp:lastPrinted>2017-05-11T16:03:57Z</cp:lastPrinted>
  <dcterms:created xsi:type="dcterms:W3CDTF">2016-09-20T07:05:09Z</dcterms:created>
  <dcterms:modified xsi:type="dcterms:W3CDTF">2017-05-17T21:02:26Z</dcterms:modified>
</cp:coreProperties>
</file>